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 Thin"/>
      <p:regular r:id="rId18"/>
      <p:bold r:id="rId19"/>
      <p:italic r:id="rId20"/>
      <p:boldItalic r:id="rId21"/>
    </p:embeddedFont>
    <p:embeddedFont>
      <p:font typeface="Roboto"/>
      <p:regular r:id="rId22"/>
      <p:bold r:id="rId23"/>
      <p:italic r:id="rId24"/>
      <p:boldItalic r:id="rId25"/>
    </p:embeddedFont>
    <p:embeddedFont>
      <p:font typeface="Roboto Light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Thin-italic.fntdata"/><Relationship Id="rId22" Type="http://schemas.openxmlformats.org/officeDocument/2006/relationships/font" Target="fonts/Roboto-regular.fntdata"/><Relationship Id="rId21" Type="http://schemas.openxmlformats.org/officeDocument/2006/relationships/font" Target="fonts/RobotoThin-boldItalic.fntdata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Light-regular.fntdata"/><Relationship Id="rId25" Type="http://schemas.openxmlformats.org/officeDocument/2006/relationships/font" Target="fonts/Roboto-boldItalic.fntdata"/><Relationship Id="rId28" Type="http://schemas.openxmlformats.org/officeDocument/2006/relationships/font" Target="fonts/RobotoLight-italic.fntdata"/><Relationship Id="rId27" Type="http://schemas.openxmlformats.org/officeDocument/2006/relationships/font" Target="fonts/RobotoLigh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Ligh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obotoThin-bold.fntdata"/><Relationship Id="rId18" Type="http://schemas.openxmlformats.org/officeDocument/2006/relationships/font" Target="fonts/RobotoThi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c6b96d2630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c6b96d263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c59dc536ec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c59dc536ec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c6b96d2630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c6b96d2630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59dc536ec_0_2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59dc536ec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59dc536ec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59dc536ec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59dc536ec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c59dc536ec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c59dc536ec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c59dc536ec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c6b96d26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c6b96d26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c6b96d2630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c6b96d263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c6b96d2630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c6b96d2630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c59dc536ec_0_2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c59dc536ec_0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153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Light"/>
              <a:buNone/>
              <a:defRPr sz="2400">
                <a:latin typeface="Roboto Light"/>
                <a:ea typeface="Roboto Light"/>
                <a:cs typeface="Roboto Light"/>
                <a:sym typeface="Roboto Ligh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Light"/>
              <a:buNone/>
              <a:defRPr sz="2400">
                <a:latin typeface="Roboto Light"/>
                <a:ea typeface="Roboto Light"/>
                <a:cs typeface="Roboto Light"/>
                <a:sym typeface="Roboto Ligh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Light"/>
              <a:buNone/>
              <a:defRPr sz="2400">
                <a:latin typeface="Roboto Light"/>
                <a:ea typeface="Roboto Light"/>
                <a:cs typeface="Roboto Light"/>
                <a:sym typeface="Roboto Ligh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Light"/>
              <a:buNone/>
              <a:defRPr sz="2400">
                <a:latin typeface="Roboto Light"/>
                <a:ea typeface="Roboto Light"/>
                <a:cs typeface="Roboto Light"/>
                <a:sym typeface="Roboto Ligh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Light"/>
              <a:buNone/>
              <a:defRPr sz="2400">
                <a:latin typeface="Roboto Light"/>
                <a:ea typeface="Roboto Light"/>
                <a:cs typeface="Roboto Light"/>
                <a:sym typeface="Roboto Ligh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Light"/>
              <a:buNone/>
              <a:defRPr sz="2400">
                <a:latin typeface="Roboto Light"/>
                <a:ea typeface="Roboto Light"/>
                <a:cs typeface="Roboto Light"/>
                <a:sym typeface="Roboto Ligh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Light"/>
              <a:buNone/>
              <a:defRPr sz="2400">
                <a:latin typeface="Roboto Light"/>
                <a:ea typeface="Roboto Light"/>
                <a:cs typeface="Roboto Light"/>
                <a:sym typeface="Roboto Ligh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Light"/>
              <a:buNone/>
              <a:defRPr sz="2400">
                <a:latin typeface="Roboto Light"/>
                <a:ea typeface="Roboto Light"/>
                <a:cs typeface="Roboto Light"/>
                <a:sym typeface="Roboto Ligh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Roboto Light"/>
              <a:buNone/>
              <a:defRPr sz="2400"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de on right">
  <p:cSld name="SECTION_TITLE_AND_DESCRIPTION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FDF6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" name="Google Shape;49;p12"/>
          <p:cNvSpPr txBox="1"/>
          <p:nvPr>
            <p:ph type="title"/>
          </p:nvPr>
        </p:nvSpPr>
        <p:spPr>
          <a:xfrm>
            <a:off x="311700" y="448056"/>
            <a:ext cx="3950100" cy="57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0" name="Google Shape;50;p12"/>
          <p:cNvSpPr txBox="1"/>
          <p:nvPr>
            <p:ph idx="1" type="body"/>
          </p:nvPr>
        </p:nvSpPr>
        <p:spPr>
          <a:xfrm>
            <a:off x="311700" y="1152144"/>
            <a:ext cx="3837000" cy="34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indent="-330200" lvl="1" marL="9144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2pPr>
            <a:lvl3pPr indent="-330200" lvl="2" marL="13716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3pPr>
            <a:lvl4pPr indent="-330200" lvl="3" marL="18288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4pPr>
            <a:lvl5pPr indent="-330200" lvl="4" marL="22860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5pPr>
            <a:lvl6pPr indent="-330200" lvl="5" marL="27432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6pPr>
            <a:lvl7pPr indent="-330200" lvl="6" marL="32004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7pPr>
            <a:lvl8pPr indent="-330200" lvl="7" marL="36576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8pPr>
            <a:lvl9pPr indent="-330200" lvl="8" marL="4114800" rtl="0">
              <a:spcBef>
                <a:spcPts val="800"/>
              </a:spcBef>
              <a:spcAft>
                <a:spcPts val="800"/>
              </a:spcAft>
              <a:buSzPts val="1600"/>
              <a:buChar char="•"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2" type="body"/>
          </p:nvPr>
        </p:nvSpPr>
        <p:spPr>
          <a:xfrm>
            <a:off x="4882900" y="448050"/>
            <a:ext cx="3950100" cy="41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indent="-330200" lvl="1" marL="9144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2pPr>
            <a:lvl3pPr indent="-330200" lvl="2" marL="13716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3pPr>
            <a:lvl4pPr indent="-330200" lvl="3" marL="18288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4pPr>
            <a:lvl5pPr indent="-330200" lvl="4" marL="22860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5pPr>
            <a:lvl6pPr indent="-330200" lvl="5" marL="27432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6pPr>
            <a:lvl7pPr indent="-330200" lvl="6" marL="32004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7pPr>
            <a:lvl8pPr indent="-330200" lvl="7" marL="36576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8pPr>
            <a:lvl9pPr indent="-330200" lvl="8" marL="4114800" rtl="0">
              <a:spcBef>
                <a:spcPts val="800"/>
              </a:spcBef>
              <a:spcAft>
                <a:spcPts val="800"/>
              </a:spcAft>
              <a:buSzPts val="1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de on left">
  <p:cSld name="SECTION_TITLE_AND_DESCRIPTION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/>
          <p:nvPr/>
        </p:nvSpPr>
        <p:spPr>
          <a:xfrm>
            <a:off x="0" y="6"/>
            <a:ext cx="4572000" cy="5143500"/>
          </a:xfrm>
          <a:prstGeom prst="rect">
            <a:avLst/>
          </a:prstGeom>
          <a:solidFill>
            <a:srgbClr val="FDF6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3"/>
          <p:cNvSpPr txBox="1"/>
          <p:nvPr>
            <p:ph type="title"/>
          </p:nvPr>
        </p:nvSpPr>
        <p:spPr>
          <a:xfrm>
            <a:off x="4882896" y="448056"/>
            <a:ext cx="3950100" cy="57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4882896" y="1152144"/>
            <a:ext cx="3950100" cy="34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indent="-330200" lvl="1" marL="9144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2pPr>
            <a:lvl3pPr indent="-330200" lvl="2" marL="13716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3pPr>
            <a:lvl4pPr indent="-330200" lvl="3" marL="18288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4pPr>
            <a:lvl5pPr indent="-330200" lvl="4" marL="22860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5pPr>
            <a:lvl6pPr indent="-330200" lvl="5" marL="27432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6pPr>
            <a:lvl7pPr indent="-330200" lvl="6" marL="32004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7pPr>
            <a:lvl8pPr indent="-330200" lvl="7" marL="36576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8pPr>
            <a:lvl9pPr indent="-330200" lvl="8" marL="4114800" rtl="0">
              <a:spcBef>
                <a:spcPts val="800"/>
              </a:spcBef>
              <a:spcAft>
                <a:spcPts val="800"/>
              </a:spcAft>
              <a:buSzPts val="1600"/>
              <a:buChar char="•"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310900" y="448050"/>
            <a:ext cx="3950100" cy="41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indent="-330200" lvl="1" marL="9144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2pPr>
            <a:lvl3pPr indent="-330200" lvl="2" marL="13716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3pPr>
            <a:lvl4pPr indent="-330200" lvl="3" marL="18288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4pPr>
            <a:lvl5pPr indent="-330200" lvl="4" marL="22860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5pPr>
            <a:lvl6pPr indent="-330200" lvl="5" marL="27432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6pPr>
            <a:lvl7pPr indent="-330200" lvl="6" marL="32004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7pPr>
            <a:lvl8pPr indent="-330200" lvl="7" marL="3657600" rtl="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8pPr>
            <a:lvl9pPr indent="-330200" lvl="8" marL="4114800" rtl="0">
              <a:spcBef>
                <a:spcPts val="800"/>
              </a:spcBef>
              <a:spcAft>
                <a:spcPts val="800"/>
              </a:spcAft>
              <a:buSzPts val="1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indent="-330200" lvl="1" marL="9144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2pPr>
            <a:lvl3pPr indent="-330200" lvl="2" marL="13716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3pPr>
            <a:lvl4pPr indent="-330200" lvl="3" marL="18288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4pPr>
            <a:lvl5pPr indent="-330200" lvl="4" marL="22860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5pPr>
            <a:lvl6pPr indent="-330200" lvl="5" marL="27432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6pPr>
            <a:lvl7pPr indent="-330200" lvl="6" marL="32004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7pPr>
            <a:lvl8pPr indent="-330200" lvl="7" marL="36576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8pPr>
            <a:lvl9pPr indent="-330200" lvl="8" marL="4114800">
              <a:spcBef>
                <a:spcPts val="800"/>
              </a:spcBef>
              <a:spcAft>
                <a:spcPts val="800"/>
              </a:spcAft>
              <a:buSzPts val="1600"/>
              <a:buChar char="•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indent="-330200" lvl="1" marL="9144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2pPr>
            <a:lvl3pPr indent="-330200" lvl="2" marL="13716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3pPr>
            <a:lvl4pPr indent="-330200" lvl="3" marL="18288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4pPr>
            <a:lvl5pPr indent="-330200" lvl="4" marL="22860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5pPr>
            <a:lvl6pPr indent="-330200" lvl="5" marL="27432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6pPr>
            <a:lvl7pPr indent="-330200" lvl="6" marL="32004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7pPr>
            <a:lvl8pPr indent="-330200" lvl="7" marL="36576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8pPr>
            <a:lvl9pPr indent="-330200" lvl="8" marL="4114800">
              <a:spcBef>
                <a:spcPts val="800"/>
              </a:spcBef>
              <a:spcAft>
                <a:spcPts val="800"/>
              </a:spcAft>
              <a:buSzPts val="1600"/>
              <a:buChar char="•"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indent="-330200" lvl="1" marL="9144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2pPr>
            <a:lvl3pPr indent="-330200" lvl="2" marL="13716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3pPr>
            <a:lvl4pPr indent="-330200" lvl="3" marL="18288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4pPr>
            <a:lvl5pPr indent="-330200" lvl="4" marL="22860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5pPr>
            <a:lvl6pPr indent="-330200" lvl="5" marL="27432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6pPr>
            <a:lvl7pPr indent="-330200" lvl="6" marL="32004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7pPr>
            <a:lvl8pPr indent="-330200" lvl="7" marL="36576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8pPr>
            <a:lvl9pPr indent="-330200" lvl="8" marL="4114800">
              <a:spcBef>
                <a:spcPts val="800"/>
              </a:spcBef>
              <a:spcAft>
                <a:spcPts val="800"/>
              </a:spcAft>
              <a:buSzPts val="16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448056"/>
            <a:ext cx="3950100" cy="57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152144"/>
            <a:ext cx="3950100" cy="34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indent="-330200" lvl="1" marL="9144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2pPr>
            <a:lvl3pPr indent="-330200" lvl="2" marL="13716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3pPr>
            <a:lvl4pPr indent="-330200" lvl="3" marL="18288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4pPr>
            <a:lvl5pPr indent="-330200" lvl="4" marL="22860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5pPr>
            <a:lvl6pPr indent="-330200" lvl="5" marL="27432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6pPr>
            <a:lvl7pPr indent="-330200" lvl="6" marL="32004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7pPr>
            <a:lvl8pPr indent="-330200" lvl="7" marL="36576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8pPr>
            <a:lvl9pPr indent="-330200" lvl="8" marL="4114800">
              <a:spcBef>
                <a:spcPts val="800"/>
              </a:spcBef>
              <a:spcAft>
                <a:spcPts val="800"/>
              </a:spcAft>
              <a:buSzPts val="1600"/>
              <a:buChar char="•"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indent="-330200" lvl="1" marL="9144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2pPr>
            <a:lvl3pPr indent="-330200" lvl="2" marL="13716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3pPr>
            <a:lvl4pPr indent="-330200" lvl="3" marL="18288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4pPr>
            <a:lvl5pPr indent="-330200" lvl="4" marL="22860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5pPr>
            <a:lvl6pPr indent="-330200" lvl="5" marL="27432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6pPr>
            <a:lvl7pPr indent="-330200" lvl="6" marL="32004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7pPr>
            <a:lvl8pPr indent="-330200" lvl="7" marL="3657600">
              <a:spcBef>
                <a:spcPts val="800"/>
              </a:spcBef>
              <a:spcAft>
                <a:spcPts val="0"/>
              </a:spcAft>
              <a:buSzPts val="1600"/>
              <a:buChar char="•"/>
              <a:defRPr/>
            </a:lvl8pPr>
            <a:lvl9pPr indent="-330200" lvl="8" marL="4114800">
              <a:spcBef>
                <a:spcPts val="800"/>
              </a:spcBef>
              <a:spcAft>
                <a:spcPts val="800"/>
              </a:spcAft>
              <a:buSzPts val="16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3" name="Google Shape;43;p10"/>
          <p:cNvSpPr txBox="1"/>
          <p:nvPr>
            <p:ph type="title"/>
          </p:nvPr>
        </p:nvSpPr>
        <p:spPr>
          <a:xfrm>
            <a:off x="311700" y="4246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oboto Light"/>
              <a:buNone/>
              <a:defRPr sz="24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Light"/>
              <a:buNone/>
              <a:defRPr sz="2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Light"/>
              <a:buNone/>
              <a:defRPr sz="2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Light"/>
              <a:buNone/>
              <a:defRPr sz="2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Light"/>
              <a:buNone/>
              <a:defRPr sz="2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Light"/>
              <a:buNone/>
              <a:defRPr sz="2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Light"/>
              <a:buNone/>
              <a:defRPr sz="2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Light"/>
              <a:buNone/>
              <a:defRPr sz="2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Light"/>
              <a:buNone/>
              <a:defRPr sz="280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"/>
              <a:buChar char="•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0200" lvl="1" marL="9144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"/>
              <a:buChar char="•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0200" lvl="2" marL="13716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"/>
              <a:buChar char="•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0200" lvl="3" marL="18288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"/>
              <a:buChar char="•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0200" lvl="4" marL="22860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"/>
              <a:buChar char="•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0200" lvl="5" marL="27432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"/>
              <a:buChar char="•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0200" lvl="6" marL="32004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"/>
              <a:buChar char="•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0200" lvl="7" marL="36576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"/>
              <a:buChar char="•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0200" lvl="8" marL="411480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2"/>
              </a:buClr>
              <a:buSzPts val="1600"/>
              <a:buFont typeface="Roboto"/>
              <a:buChar char="•"/>
              <a:defRPr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>
    <mc:Choice Requires="p14">
      <p:transition p14:dur="100">
        <p:fade/>
      </p:transition>
    </mc:Choice>
    <mc:Fallback>
      <p:transition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Graphs</a:t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2834125"/>
            <a:ext cx="8520600" cy="153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Building up visualizations for networks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6E3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search(start, target)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queue = { start 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while queue not empty: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vertex = remove_first(queue)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for each neighbor of vertex: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add neighbor to end of queue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if neighbor == target: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				done!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7" name="Google Shape;18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Breadth First Search</a:t>
            </a:r>
            <a:endParaRPr/>
          </a:p>
        </p:txBody>
      </p:sp>
      <p:sp>
        <p:nvSpPr>
          <p:cNvPr id="188" name="Google Shape;188;p23"/>
          <p:cNvSpPr txBox="1"/>
          <p:nvPr/>
        </p:nvSpPr>
        <p:spPr>
          <a:xfrm>
            <a:off x="5579525" y="1632300"/>
            <a:ext cx="3000000" cy="18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What can go wrong if I keep exploring vertices naively?</a:t>
            </a:r>
            <a:r>
              <a:rPr lang="en"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6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6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Is it okay if I visit the same vertex twice?</a:t>
            </a:r>
            <a:endParaRPr sz="16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6E3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search(start, target)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1"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mark start as “visited”</a:t>
            </a:r>
            <a:endParaRPr b="1" sz="1200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queue = { start 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while queue not empty: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vertex = remove_first(queue)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for each neighbor of vertex: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b="1"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if neighbor is not visited:</a:t>
            </a:r>
            <a:endParaRPr b="1" sz="1200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b="1"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mark neighbor as “visited”</a:t>
            </a:r>
            <a:endParaRPr b="1" sz="1200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		add neighbor to end of queue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	if neighbor == target: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		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done!</a:t>
            </a:r>
            <a:endParaRPr b="1"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4" name="Google Shape;194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Breadth First Search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6E3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search(start, target)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b="1"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mark start as “visited”</a:t>
            </a:r>
            <a:endParaRPr b="1" sz="1200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queue = { start 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while queue not empty: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vertex = remove_first(queue)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for each neighbor of vertex: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b="1"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if neighbor is not visited:</a:t>
            </a:r>
            <a:endParaRPr b="1" sz="1200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b="1" lang="en" sz="1200">
                <a:solidFill>
                  <a:schemeClr val="accent1"/>
                </a:solidFill>
                <a:latin typeface="Courier New"/>
                <a:ea typeface="Courier New"/>
                <a:cs typeface="Courier New"/>
                <a:sym typeface="Courier New"/>
              </a:rPr>
              <a:t>mark neighbor as “visited”</a:t>
            </a:r>
            <a:endParaRPr b="1" sz="1200">
              <a:solidFill>
                <a:schemeClr val="accen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		add neighbor to end of queue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	if neighbor == target: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		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done!</a:t>
            </a:r>
            <a:endParaRPr b="1" sz="12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0" name="Google Shape;200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Breadth First Search</a:t>
            </a:r>
            <a:endParaRPr/>
          </a:p>
        </p:txBody>
      </p:sp>
      <p:sp>
        <p:nvSpPr>
          <p:cNvPr id="201" name="Google Shape;201;p25"/>
          <p:cNvSpPr txBox="1"/>
          <p:nvPr/>
        </p:nvSpPr>
        <p:spPr>
          <a:xfrm>
            <a:off x="5579525" y="1152475"/>
            <a:ext cx="3000000" cy="16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Keep track of all the visited vertices in a set!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M</a:t>
            </a: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ark vertex as “visited” = add vertex to visited set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</a:pPr>
            <a:r>
              <a:rPr lang="en"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Check if a vertex is “visited” = does the set contain the vertex?</a:t>
            </a:r>
            <a:endParaRPr sz="13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 for the week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HW 8: Huffman</a:t>
            </a:r>
            <a:endParaRPr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Due Friday 3/12</a:t>
            </a:r>
            <a:endParaRPr/>
          </a:p>
          <a:p>
            <a:pPr indent="-3302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No Resubs</a:t>
            </a:r>
            <a:endParaRPr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Char char="•"/>
            </a:pPr>
            <a:r>
              <a:rPr lang="en">
                <a:solidFill>
                  <a:srgbClr val="FF0000"/>
                </a:solidFill>
              </a:rPr>
              <a:t>Office Hours </a:t>
            </a:r>
            <a:r>
              <a:rPr lang="en">
                <a:solidFill>
                  <a:srgbClr val="FF0000"/>
                </a:solidFill>
              </a:rPr>
              <a:t>end on </a:t>
            </a:r>
            <a:r>
              <a:rPr b="1" lang="en">
                <a:solidFill>
                  <a:srgbClr val="FF0000"/>
                </a:solidFill>
              </a:rPr>
              <a:t>Friday, 6:30pm</a:t>
            </a:r>
            <a:endParaRPr>
              <a:solidFill>
                <a:srgbClr val="FF0000"/>
              </a:solidFill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Simulated Final due </a:t>
            </a:r>
            <a:r>
              <a:rPr b="1" lang="en"/>
              <a:t>Sunday, 11:59pm PST</a:t>
            </a:r>
            <a:endParaRPr/>
          </a:p>
          <a:p>
            <a:pPr indent="-330200" lvl="1" marL="9144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Key and tests will be released tomorrow!</a:t>
            </a:r>
            <a:endParaRPr/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TA choice tomorrow </a:t>
            </a:r>
            <a:endParaRPr/>
          </a:p>
          <a:p>
            <a:pPr indent="-3302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Course Evaluations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Movies with Chris Pratt</a:t>
            </a:r>
            <a:endParaRPr/>
          </a:p>
        </p:txBody>
      </p:sp>
      <p:sp>
        <p:nvSpPr>
          <p:cNvPr id="75" name="Google Shape;75;p16"/>
          <p:cNvSpPr txBox="1"/>
          <p:nvPr>
            <p:ph idx="4294967295" type="body"/>
          </p:nvPr>
        </p:nvSpPr>
        <p:spPr>
          <a:xfrm>
            <a:off x="311700" y="1152150"/>
            <a:ext cx="5356800" cy="34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Guardians of the Galaxy</a:t>
            </a:r>
            <a:endParaRPr b="1" sz="1200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Roboto Thin"/>
                <a:ea typeface="Roboto Thin"/>
                <a:cs typeface="Roboto Thin"/>
                <a:sym typeface="Roboto Thin"/>
              </a:rPr>
              <a:t>Chris Pratt</a:t>
            </a:r>
            <a:r>
              <a:rPr lang="en" sz="1200">
                <a:solidFill>
                  <a:schemeClr val="dk1"/>
                </a:solidFill>
                <a:latin typeface="Roboto Thin"/>
                <a:ea typeface="Roboto Thin"/>
                <a:cs typeface="Roboto Thin"/>
                <a:sym typeface="Roboto Thin"/>
              </a:rPr>
              <a:t>, Vin Diesel, Bradley Cooper, Zoe Saldana</a:t>
            </a:r>
            <a:endParaRPr sz="1200">
              <a:solidFill>
                <a:schemeClr val="dk1"/>
              </a:solidFill>
              <a:latin typeface="Roboto Thin"/>
              <a:ea typeface="Roboto Thin"/>
              <a:cs typeface="Roboto Thin"/>
              <a:sym typeface="Roboto Th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Passengers</a:t>
            </a:r>
            <a:endParaRPr b="1" sz="1200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Thin"/>
                <a:ea typeface="Roboto Thin"/>
                <a:cs typeface="Roboto Thin"/>
                <a:sym typeface="Roboto Thin"/>
              </a:rPr>
              <a:t>Jennifer Lawrence, </a:t>
            </a:r>
            <a:r>
              <a:rPr lang="en" sz="1200">
                <a:solidFill>
                  <a:srgbClr val="0000FF"/>
                </a:solidFill>
                <a:latin typeface="Roboto Thin"/>
                <a:ea typeface="Roboto Thin"/>
                <a:cs typeface="Roboto Thin"/>
                <a:sym typeface="Roboto Thin"/>
              </a:rPr>
              <a:t>Chris Pratt,</a:t>
            </a:r>
            <a:r>
              <a:rPr lang="en" sz="1200">
                <a:solidFill>
                  <a:schemeClr val="dk1"/>
                </a:solidFill>
                <a:latin typeface="Roboto Thin"/>
                <a:ea typeface="Roboto Thin"/>
                <a:cs typeface="Roboto Thin"/>
                <a:sym typeface="Roboto Thin"/>
              </a:rPr>
              <a:t> Michael Sheen, Laurence Fishburne</a:t>
            </a:r>
            <a:endParaRPr sz="1200">
              <a:solidFill>
                <a:schemeClr val="dk1"/>
              </a:solidFill>
              <a:latin typeface="Roboto Thin"/>
              <a:ea typeface="Roboto Thin"/>
              <a:cs typeface="Roboto Thin"/>
              <a:sym typeface="Roboto Th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The Magnificent Seven,</a:t>
            </a:r>
            <a:endParaRPr b="1" sz="1200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Thin"/>
                <a:ea typeface="Roboto Thin"/>
                <a:cs typeface="Roboto Thin"/>
                <a:sym typeface="Roboto Thin"/>
              </a:rPr>
              <a:t>Denzel Washington, </a:t>
            </a:r>
            <a:r>
              <a:rPr lang="en" sz="1200">
                <a:solidFill>
                  <a:srgbClr val="0000FF"/>
                </a:solidFill>
                <a:latin typeface="Roboto Thin"/>
                <a:ea typeface="Roboto Thin"/>
                <a:cs typeface="Roboto Thin"/>
                <a:sym typeface="Roboto Thin"/>
              </a:rPr>
              <a:t>Chris Pratt,</a:t>
            </a:r>
            <a:r>
              <a:rPr lang="en" sz="1200">
                <a:solidFill>
                  <a:schemeClr val="dk1"/>
                </a:solidFill>
                <a:latin typeface="Roboto Thin"/>
                <a:ea typeface="Roboto Thin"/>
                <a:cs typeface="Roboto Thin"/>
                <a:sym typeface="Roboto Thin"/>
              </a:rPr>
              <a:t> Ethan Hawke, </a:t>
            </a:r>
            <a:r>
              <a:rPr lang="en" sz="1200">
                <a:solidFill>
                  <a:schemeClr val="dk1"/>
                </a:solidFill>
                <a:latin typeface="Roboto Thin"/>
                <a:ea typeface="Roboto Thin"/>
                <a:cs typeface="Roboto Thin"/>
                <a:sym typeface="Roboto Thin"/>
              </a:rPr>
              <a:t>V</a:t>
            </a:r>
            <a:r>
              <a:rPr lang="en" sz="1200">
                <a:solidFill>
                  <a:schemeClr val="dk1"/>
                </a:solidFill>
                <a:latin typeface="Roboto Thin"/>
                <a:ea typeface="Roboto Thin"/>
                <a:cs typeface="Roboto Thin"/>
                <a:sym typeface="Roboto Thin"/>
              </a:rPr>
              <a:t>incent D'Onofrio</a:t>
            </a:r>
            <a:endParaRPr sz="1200">
              <a:solidFill>
                <a:schemeClr val="dk1"/>
              </a:solidFill>
              <a:latin typeface="Roboto Thin"/>
              <a:ea typeface="Roboto Thin"/>
              <a:cs typeface="Roboto Thin"/>
              <a:sym typeface="Roboto Th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Jurassic World</a:t>
            </a:r>
            <a:endParaRPr b="1" sz="1200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Roboto Thin"/>
                <a:ea typeface="Roboto Thin"/>
                <a:cs typeface="Roboto Thin"/>
                <a:sym typeface="Roboto Thin"/>
              </a:rPr>
              <a:t>Chris Pratt</a:t>
            </a:r>
            <a:r>
              <a:rPr lang="en" sz="1200">
                <a:solidFill>
                  <a:schemeClr val="dk1"/>
                </a:solidFill>
                <a:latin typeface="Roboto Thin"/>
                <a:ea typeface="Roboto Thin"/>
                <a:cs typeface="Roboto Thin"/>
                <a:sym typeface="Roboto Thin"/>
              </a:rPr>
              <a:t>, Bryce Dallas Howard, Ty Simpkins, Judy Greer</a:t>
            </a:r>
            <a:endParaRPr sz="1200">
              <a:solidFill>
                <a:schemeClr val="dk1"/>
              </a:solidFill>
              <a:latin typeface="Roboto Thin"/>
              <a:ea typeface="Roboto Thin"/>
              <a:cs typeface="Roboto Thin"/>
              <a:sym typeface="Roboto Th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The Lego Movie</a:t>
            </a:r>
            <a:endParaRPr b="1" sz="1200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Roboto Thin"/>
                <a:ea typeface="Roboto Thin"/>
                <a:cs typeface="Roboto Thin"/>
                <a:sym typeface="Roboto Thin"/>
              </a:rPr>
              <a:t>Chris Pratt</a:t>
            </a:r>
            <a:r>
              <a:rPr lang="en" sz="1200">
                <a:solidFill>
                  <a:schemeClr val="dk1"/>
                </a:solidFill>
                <a:latin typeface="Roboto Thin"/>
                <a:ea typeface="Roboto Thin"/>
                <a:cs typeface="Roboto Thin"/>
                <a:sym typeface="Roboto Thin"/>
              </a:rPr>
              <a:t>, Will Ferrell, Elizabeth Banks, Will Arnett</a:t>
            </a:r>
            <a:endParaRPr sz="1200">
              <a:solidFill>
                <a:schemeClr val="dk1"/>
              </a:solidFill>
              <a:latin typeface="Roboto Thin"/>
              <a:ea typeface="Roboto Thin"/>
              <a:cs typeface="Roboto Thin"/>
              <a:sym typeface="Roboto Th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Zero Dark Thirty</a:t>
            </a:r>
            <a:endParaRPr b="1" sz="1200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Thin"/>
                <a:ea typeface="Roboto Thin"/>
                <a:cs typeface="Roboto Thin"/>
                <a:sym typeface="Roboto Thin"/>
              </a:rPr>
              <a:t>Jessica Chastain, Joel Edgerton, </a:t>
            </a:r>
            <a:r>
              <a:rPr lang="en" sz="1200">
                <a:solidFill>
                  <a:srgbClr val="0000FF"/>
                </a:solidFill>
                <a:latin typeface="Roboto Thin"/>
                <a:ea typeface="Roboto Thin"/>
                <a:cs typeface="Roboto Thin"/>
                <a:sym typeface="Roboto Thin"/>
              </a:rPr>
              <a:t>Chris Pratt</a:t>
            </a:r>
            <a:r>
              <a:rPr lang="en" sz="1200">
                <a:solidFill>
                  <a:schemeClr val="dk1"/>
                </a:solidFill>
                <a:latin typeface="Roboto Thin"/>
                <a:ea typeface="Roboto Thin"/>
                <a:cs typeface="Roboto Thin"/>
                <a:sym typeface="Roboto Thin"/>
              </a:rPr>
              <a:t>, Mark Strong</a:t>
            </a:r>
            <a:endParaRPr sz="1200">
              <a:solidFill>
                <a:schemeClr val="dk1"/>
              </a:solidFill>
              <a:latin typeface="Roboto Thin"/>
              <a:ea typeface="Roboto Thin"/>
              <a:cs typeface="Roboto Thin"/>
              <a:sym typeface="Roboto Thi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10 Years</a:t>
            </a:r>
            <a:endParaRPr b="1" sz="1200"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Roboto Thin"/>
                <a:ea typeface="Roboto Thin"/>
                <a:cs typeface="Roboto Thin"/>
                <a:sym typeface="Roboto Thin"/>
              </a:rPr>
              <a:t>Channing Tatum, Rosario Dawson, </a:t>
            </a:r>
            <a:r>
              <a:rPr lang="en" sz="1200">
                <a:solidFill>
                  <a:srgbClr val="0000FF"/>
                </a:solidFill>
                <a:latin typeface="Roboto Thin"/>
                <a:ea typeface="Roboto Thin"/>
                <a:cs typeface="Roboto Thin"/>
                <a:sym typeface="Roboto Thin"/>
              </a:rPr>
              <a:t>Chris Pratt</a:t>
            </a:r>
            <a:r>
              <a:rPr lang="en" sz="1200">
                <a:solidFill>
                  <a:schemeClr val="dk1"/>
                </a:solidFill>
                <a:latin typeface="Roboto Thin"/>
                <a:ea typeface="Roboto Thin"/>
                <a:cs typeface="Roboto Thin"/>
                <a:sym typeface="Roboto Thin"/>
              </a:rPr>
              <a:t>, Jenna Dewan Tatum</a:t>
            </a:r>
            <a:endParaRPr sz="1200">
              <a:solidFill>
                <a:schemeClr val="dk1"/>
              </a:solidFill>
              <a:latin typeface="Roboto Thin"/>
              <a:ea typeface="Roboto Thin"/>
              <a:cs typeface="Roboto Thin"/>
              <a:sym typeface="Roboto Thin"/>
            </a:endParaRPr>
          </a:p>
        </p:txBody>
      </p:sp>
      <p:grpSp>
        <p:nvGrpSpPr>
          <p:cNvPr id="76" name="Google Shape;76;p16"/>
          <p:cNvGrpSpPr/>
          <p:nvPr/>
        </p:nvGrpSpPr>
        <p:grpSpPr>
          <a:xfrm>
            <a:off x="5262600" y="1017725"/>
            <a:ext cx="3704050" cy="3892875"/>
            <a:chOff x="5262600" y="1017725"/>
            <a:chExt cx="3704050" cy="3892875"/>
          </a:xfrm>
        </p:grpSpPr>
        <p:sp>
          <p:nvSpPr>
            <p:cNvPr id="77" name="Google Shape;77;p16"/>
            <p:cNvSpPr/>
            <p:nvPr/>
          </p:nvSpPr>
          <p:spPr>
            <a:xfrm>
              <a:off x="6568475" y="2495025"/>
              <a:ext cx="1092300" cy="10923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300">
                  <a:latin typeface="Roboto Thin"/>
                  <a:ea typeface="Roboto Thin"/>
                  <a:cs typeface="Roboto Thin"/>
                  <a:sym typeface="Roboto Thin"/>
                </a:rPr>
                <a:t>Chris pratt</a:t>
              </a:r>
              <a:endParaRPr sz="1300"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78" name="Google Shape;78;p16"/>
            <p:cNvSpPr/>
            <p:nvPr/>
          </p:nvSpPr>
          <p:spPr>
            <a:xfrm>
              <a:off x="7477275" y="1402725"/>
              <a:ext cx="1092300" cy="1092300"/>
            </a:xfrm>
            <a:prstGeom prst="ellipse">
              <a:avLst/>
            </a:prstGeom>
            <a:solidFill>
              <a:srgbClr val="FDF6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latin typeface="Roboto Thin"/>
                  <a:ea typeface="Roboto Thin"/>
                  <a:cs typeface="Roboto Thin"/>
                  <a:sym typeface="Roboto Thin"/>
                </a:rPr>
                <a:t>Vin Diesel</a:t>
              </a:r>
              <a:endParaRPr sz="1300"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cxnSp>
          <p:nvCxnSpPr>
            <p:cNvPr id="79" name="Google Shape;79;p16"/>
            <p:cNvCxnSpPr>
              <a:stCxn id="77" idx="7"/>
              <a:endCxn id="78" idx="3"/>
            </p:cNvCxnSpPr>
            <p:nvPr/>
          </p:nvCxnSpPr>
          <p:spPr>
            <a:xfrm flipH="1" rot="10800000">
              <a:off x="7500811" y="2335189"/>
              <a:ext cx="136500" cy="319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0" name="Google Shape;80;p16"/>
            <p:cNvSpPr/>
            <p:nvPr/>
          </p:nvSpPr>
          <p:spPr>
            <a:xfrm>
              <a:off x="6241475" y="1017725"/>
              <a:ext cx="1092300" cy="1092300"/>
            </a:xfrm>
            <a:prstGeom prst="ellipse">
              <a:avLst/>
            </a:prstGeom>
            <a:solidFill>
              <a:srgbClr val="FDF6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latin typeface="Roboto Thin"/>
                  <a:ea typeface="Roboto Thin"/>
                  <a:cs typeface="Roboto Thin"/>
                  <a:sym typeface="Roboto Thin"/>
                </a:rPr>
                <a:t>Zoe Saldana</a:t>
              </a:r>
              <a:endParaRPr sz="1300"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81" name="Google Shape;81;p16"/>
            <p:cNvSpPr/>
            <p:nvPr/>
          </p:nvSpPr>
          <p:spPr>
            <a:xfrm>
              <a:off x="5262600" y="2025600"/>
              <a:ext cx="1092300" cy="1092300"/>
            </a:xfrm>
            <a:prstGeom prst="ellipse">
              <a:avLst/>
            </a:prstGeom>
            <a:solidFill>
              <a:srgbClr val="FDF6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latin typeface="Roboto Thin"/>
                  <a:ea typeface="Roboto Thin"/>
                  <a:cs typeface="Roboto Thin"/>
                  <a:sym typeface="Roboto Thin"/>
                </a:rPr>
                <a:t>Jessica </a:t>
              </a:r>
              <a:r>
                <a:rPr lang="en" sz="1200">
                  <a:latin typeface="Roboto Thin"/>
                  <a:ea typeface="Roboto Thin"/>
                  <a:cs typeface="Roboto Thin"/>
                  <a:sym typeface="Roboto Thin"/>
                </a:rPr>
                <a:t>Chastain</a:t>
              </a:r>
              <a:endParaRPr sz="1200"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82" name="Google Shape;82;p16"/>
            <p:cNvSpPr/>
            <p:nvPr/>
          </p:nvSpPr>
          <p:spPr>
            <a:xfrm>
              <a:off x="5668500" y="3427350"/>
              <a:ext cx="1092300" cy="1092300"/>
            </a:xfrm>
            <a:prstGeom prst="ellipse">
              <a:avLst/>
            </a:prstGeom>
            <a:solidFill>
              <a:srgbClr val="FDF6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latin typeface="Roboto Thin"/>
                  <a:ea typeface="Roboto Thin"/>
                  <a:cs typeface="Roboto Thin"/>
                  <a:sym typeface="Roboto Thin"/>
                </a:rPr>
                <a:t>Jennifer</a:t>
              </a:r>
              <a:endParaRPr sz="1300">
                <a:latin typeface="Roboto Thin"/>
                <a:ea typeface="Roboto Thin"/>
                <a:cs typeface="Roboto Thin"/>
                <a:sym typeface="Roboto Thin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latin typeface="Roboto Thin"/>
                  <a:ea typeface="Roboto Thin"/>
                  <a:cs typeface="Roboto Thin"/>
                  <a:sym typeface="Roboto Thin"/>
                </a:rPr>
                <a:t>Lawrence</a:t>
              </a:r>
              <a:endParaRPr sz="1000"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83" name="Google Shape;83;p16"/>
            <p:cNvSpPr/>
            <p:nvPr/>
          </p:nvSpPr>
          <p:spPr>
            <a:xfrm>
              <a:off x="7874350" y="2655000"/>
              <a:ext cx="1092300" cy="1092300"/>
            </a:xfrm>
            <a:prstGeom prst="ellipse">
              <a:avLst/>
            </a:prstGeom>
            <a:solidFill>
              <a:srgbClr val="FDF6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latin typeface="Roboto Thin"/>
                  <a:ea typeface="Roboto Thin"/>
                  <a:cs typeface="Roboto Thin"/>
                  <a:sym typeface="Roboto Thin"/>
                </a:rPr>
                <a:t>Ethan Hawke</a:t>
              </a:r>
              <a:endParaRPr sz="1000"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84" name="Google Shape;84;p16"/>
            <p:cNvSpPr/>
            <p:nvPr/>
          </p:nvSpPr>
          <p:spPr>
            <a:xfrm>
              <a:off x="7022900" y="3818300"/>
              <a:ext cx="1092300" cy="1092300"/>
            </a:xfrm>
            <a:prstGeom prst="ellipse">
              <a:avLst/>
            </a:prstGeom>
            <a:solidFill>
              <a:srgbClr val="FDF6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latin typeface="Roboto Thin"/>
                  <a:ea typeface="Roboto Thin"/>
                  <a:cs typeface="Roboto Thin"/>
                  <a:sym typeface="Roboto Thin"/>
                </a:rPr>
                <a:t>Will Ferrell</a:t>
              </a:r>
              <a:endParaRPr sz="1000"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cxnSp>
          <p:nvCxnSpPr>
            <p:cNvPr id="85" name="Google Shape;85;p16"/>
            <p:cNvCxnSpPr>
              <a:endCxn id="81" idx="6"/>
            </p:cNvCxnSpPr>
            <p:nvPr/>
          </p:nvCxnSpPr>
          <p:spPr>
            <a:xfrm rot="10800000">
              <a:off x="6354900" y="2571750"/>
              <a:ext cx="373500" cy="83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6"/>
            <p:cNvCxnSpPr>
              <a:stCxn id="77" idx="3"/>
              <a:endCxn id="82" idx="7"/>
            </p:cNvCxnSpPr>
            <p:nvPr/>
          </p:nvCxnSpPr>
          <p:spPr>
            <a:xfrm flipH="1">
              <a:off x="6600939" y="3427361"/>
              <a:ext cx="127500" cy="159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6"/>
            <p:cNvCxnSpPr>
              <a:endCxn id="84" idx="1"/>
            </p:cNvCxnSpPr>
            <p:nvPr/>
          </p:nvCxnSpPr>
          <p:spPr>
            <a:xfrm>
              <a:off x="7114764" y="3587364"/>
              <a:ext cx="68100" cy="390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6"/>
            <p:cNvCxnSpPr>
              <a:endCxn id="83" idx="2"/>
            </p:cNvCxnSpPr>
            <p:nvPr/>
          </p:nvCxnSpPr>
          <p:spPr>
            <a:xfrm>
              <a:off x="7660750" y="3041250"/>
              <a:ext cx="213600" cy="159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6"/>
            <p:cNvCxnSpPr>
              <a:endCxn id="77" idx="0"/>
            </p:cNvCxnSpPr>
            <p:nvPr/>
          </p:nvCxnSpPr>
          <p:spPr>
            <a:xfrm>
              <a:off x="6787625" y="2110125"/>
              <a:ext cx="327000" cy="3849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11700" y="1152144"/>
            <a:ext cx="3837000" cy="34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java.util</a:t>
            </a:r>
            <a:r>
              <a:rPr lang="en"/>
              <a:t> package doesn’t have a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Graph</a:t>
            </a:r>
            <a:r>
              <a:rPr lang="en"/>
              <a:t> data type :( 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0200" lvl="0" marL="457200" rtl="0" algn="l">
              <a:spcBef>
                <a:spcPts val="8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What data or relationship do I want to store?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Given the name of an actor, what is important to track?</a:t>
            </a:r>
            <a:endParaRPr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What Java data structure can I use?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Does this structure process my query “fast”?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Do I care about order?</a:t>
            </a:r>
            <a:endParaRPr/>
          </a:p>
        </p:txBody>
      </p:sp>
      <p:sp>
        <p:nvSpPr>
          <p:cNvPr id="95" name="Google Shape;95;p17"/>
          <p:cNvSpPr txBox="1"/>
          <p:nvPr>
            <p:ph type="title"/>
          </p:nvPr>
        </p:nvSpPr>
        <p:spPr>
          <a:xfrm>
            <a:off x="311700" y="448056"/>
            <a:ext cx="3950100" cy="57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 Representations in Java</a:t>
            </a:r>
            <a:endParaRPr/>
          </a:p>
        </p:txBody>
      </p:sp>
      <p:sp>
        <p:nvSpPr>
          <p:cNvPr id="96" name="Google Shape;96;p17"/>
          <p:cNvSpPr txBox="1"/>
          <p:nvPr>
            <p:ph idx="2" type="body"/>
          </p:nvPr>
        </p:nvSpPr>
        <p:spPr>
          <a:xfrm>
            <a:off x="4882900" y="448050"/>
            <a:ext cx="3950100" cy="114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Adjacency List</a:t>
            </a:r>
            <a:endParaRPr b="1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Given an actor, keep track of the “neighbors” of this actor 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4882900" y="2505000"/>
            <a:ext cx="3950100" cy="11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Interface: 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Map&lt;String, Set&lt;String&gt;&gt; 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</a:pPr>
            <a:r>
              <a:rPr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Implementation: </a:t>
            </a:r>
            <a:r>
              <a:rPr b="1" lang="en" sz="1600">
                <a:solidFill>
                  <a:schemeClr val="dk2"/>
                </a:solidFill>
                <a:latin typeface="Courier New"/>
                <a:ea typeface="Courier New"/>
                <a:cs typeface="Courier New"/>
                <a:sym typeface="Courier New"/>
              </a:rPr>
              <a:t>HashMap</a:t>
            </a:r>
            <a:endParaRPr b="1" sz="1600">
              <a:solidFill>
                <a:schemeClr val="dk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Adjacency Lists</a:t>
            </a:r>
            <a:endParaRPr/>
          </a:p>
        </p:txBody>
      </p:sp>
      <p:sp>
        <p:nvSpPr>
          <p:cNvPr id="103" name="Google Shape;103;p18"/>
          <p:cNvSpPr txBox="1"/>
          <p:nvPr>
            <p:ph idx="1" type="body"/>
          </p:nvPr>
        </p:nvSpPr>
        <p:spPr>
          <a:xfrm>
            <a:off x="311700" y="1144275"/>
            <a:ext cx="1122300" cy="3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Key</a:t>
            </a:r>
            <a:endParaRPr b="1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2340425" y="1144275"/>
            <a:ext cx="6516300" cy="3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Values</a:t>
            </a:r>
            <a:endParaRPr b="1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grpSp>
        <p:nvGrpSpPr>
          <p:cNvPr id="105" name="Google Shape;105;p18"/>
          <p:cNvGrpSpPr/>
          <p:nvPr/>
        </p:nvGrpSpPr>
        <p:grpSpPr>
          <a:xfrm>
            <a:off x="305563" y="3560300"/>
            <a:ext cx="8532875" cy="729300"/>
            <a:chOff x="311700" y="2388625"/>
            <a:chExt cx="8532875" cy="729300"/>
          </a:xfrm>
        </p:grpSpPr>
        <p:sp>
          <p:nvSpPr>
            <p:cNvPr id="106" name="Google Shape;106;p18"/>
            <p:cNvSpPr/>
            <p:nvPr/>
          </p:nvSpPr>
          <p:spPr>
            <a:xfrm>
              <a:off x="311700" y="2388625"/>
              <a:ext cx="8520600" cy="729300"/>
            </a:xfrm>
            <a:prstGeom prst="rect">
              <a:avLst/>
            </a:prstGeom>
            <a:solidFill>
              <a:srgbClr val="D9D2E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8"/>
            <p:cNvSpPr txBox="1"/>
            <p:nvPr/>
          </p:nvSpPr>
          <p:spPr>
            <a:xfrm>
              <a:off x="2352575" y="2396125"/>
              <a:ext cx="6492000" cy="7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Mark Wahlberg, Eva Mendes, Will Arnett, Sacha Baron Cohen,Elizabeth Banks, Brad Pitt</a:t>
              </a:r>
              <a:endParaRPr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08" name="Google Shape;108;p18"/>
            <p:cNvSpPr txBox="1"/>
            <p:nvPr/>
          </p:nvSpPr>
          <p:spPr>
            <a:xfrm>
              <a:off x="360525" y="2537725"/>
              <a:ext cx="156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Will Ferrell</a:t>
              </a:r>
              <a:endParaRPr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grpSp>
        <p:nvGrpSpPr>
          <p:cNvPr id="109" name="Google Shape;109;p18"/>
          <p:cNvGrpSpPr/>
          <p:nvPr/>
        </p:nvGrpSpPr>
        <p:grpSpPr>
          <a:xfrm>
            <a:off x="336000" y="1540275"/>
            <a:ext cx="8520600" cy="729300"/>
            <a:chOff x="336000" y="1540275"/>
            <a:chExt cx="8520600" cy="729300"/>
          </a:xfrm>
        </p:grpSpPr>
        <p:sp>
          <p:nvSpPr>
            <p:cNvPr id="110" name="Google Shape;110;p18"/>
            <p:cNvSpPr/>
            <p:nvPr/>
          </p:nvSpPr>
          <p:spPr>
            <a:xfrm>
              <a:off x="336000" y="1540275"/>
              <a:ext cx="8520600" cy="729300"/>
            </a:xfrm>
            <a:prstGeom prst="rect">
              <a:avLst/>
            </a:prstGeom>
            <a:solidFill>
              <a:srgbClr val="EAD1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8"/>
            <p:cNvSpPr txBox="1"/>
            <p:nvPr/>
          </p:nvSpPr>
          <p:spPr>
            <a:xfrm>
              <a:off x="336000" y="1689375"/>
              <a:ext cx="1122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Chris</a:t>
              </a: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 Pratt</a:t>
              </a:r>
              <a:endParaRPr/>
            </a:p>
          </p:txBody>
        </p:sp>
        <p:sp>
          <p:nvSpPr>
            <p:cNvPr id="112" name="Google Shape;112;p18"/>
            <p:cNvSpPr txBox="1"/>
            <p:nvPr/>
          </p:nvSpPr>
          <p:spPr>
            <a:xfrm>
              <a:off x="2340425" y="1547775"/>
              <a:ext cx="6439500" cy="7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Bryce Dallas Howard, Vincent D'Onofrio, Will Ferrell, Joel Edgerton, Bradley Cooper</a:t>
              </a:r>
              <a:endParaRPr/>
            </a:p>
          </p:txBody>
        </p:sp>
      </p:grpSp>
      <p:sp>
        <p:nvSpPr>
          <p:cNvPr id="113" name="Google Shape;113;p18"/>
          <p:cNvSpPr/>
          <p:nvPr/>
        </p:nvSpPr>
        <p:spPr>
          <a:xfrm>
            <a:off x="336000" y="2550288"/>
            <a:ext cx="8520600" cy="7293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8"/>
          <p:cNvSpPr txBox="1"/>
          <p:nvPr/>
        </p:nvSpPr>
        <p:spPr>
          <a:xfrm>
            <a:off x="336000" y="2550300"/>
            <a:ext cx="19173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Bryce Dallas Howard</a:t>
            </a:r>
            <a:endParaRPr/>
          </a:p>
        </p:txBody>
      </p:sp>
      <p:sp>
        <p:nvSpPr>
          <p:cNvPr id="115" name="Google Shape;115;p18"/>
          <p:cNvSpPr txBox="1"/>
          <p:nvPr/>
        </p:nvSpPr>
        <p:spPr>
          <a:xfrm>
            <a:off x="2340425" y="2557788"/>
            <a:ext cx="64395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Emma Stone, Anna Kendrick, Seth Rogen, Chris Pratt, Paul Giamatti, Robert Redford, Jeffrey Wright, Viola Davis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11700" y="4443000"/>
            <a:ext cx="5301000" cy="3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Search for “Brad Pitt” starting from “Chris Pratt”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Adjacency Lists</a:t>
            </a:r>
            <a:endParaRPr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311700" y="1144275"/>
            <a:ext cx="1122300" cy="3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Key</a:t>
            </a:r>
            <a:endParaRPr b="1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2340425" y="1144275"/>
            <a:ext cx="6516300" cy="3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Values</a:t>
            </a:r>
            <a:endParaRPr b="1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grpSp>
        <p:nvGrpSpPr>
          <p:cNvPr id="124" name="Google Shape;124;p19"/>
          <p:cNvGrpSpPr/>
          <p:nvPr/>
        </p:nvGrpSpPr>
        <p:grpSpPr>
          <a:xfrm>
            <a:off x="305563" y="3560300"/>
            <a:ext cx="8532875" cy="729300"/>
            <a:chOff x="311700" y="2388625"/>
            <a:chExt cx="8532875" cy="729300"/>
          </a:xfrm>
        </p:grpSpPr>
        <p:sp>
          <p:nvSpPr>
            <p:cNvPr id="125" name="Google Shape;125;p19"/>
            <p:cNvSpPr/>
            <p:nvPr/>
          </p:nvSpPr>
          <p:spPr>
            <a:xfrm>
              <a:off x="311700" y="2388625"/>
              <a:ext cx="8520600" cy="729300"/>
            </a:xfrm>
            <a:prstGeom prst="rect">
              <a:avLst/>
            </a:prstGeom>
            <a:solidFill>
              <a:srgbClr val="D9D2E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9"/>
            <p:cNvSpPr txBox="1"/>
            <p:nvPr/>
          </p:nvSpPr>
          <p:spPr>
            <a:xfrm>
              <a:off x="2352575" y="2396125"/>
              <a:ext cx="6492000" cy="7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Mark Wahlberg, Eva Mendes, Will Arnett, Sacha Baron Cohen,Elizabeth Banks, Brad Pitt</a:t>
              </a:r>
              <a:endParaRPr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27" name="Google Shape;127;p19"/>
            <p:cNvSpPr txBox="1"/>
            <p:nvPr/>
          </p:nvSpPr>
          <p:spPr>
            <a:xfrm>
              <a:off x="360525" y="2537725"/>
              <a:ext cx="156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Will Ferrell</a:t>
              </a:r>
              <a:endParaRPr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grpSp>
        <p:nvGrpSpPr>
          <p:cNvPr id="128" name="Google Shape;128;p19"/>
          <p:cNvGrpSpPr/>
          <p:nvPr/>
        </p:nvGrpSpPr>
        <p:grpSpPr>
          <a:xfrm>
            <a:off x="336000" y="1540275"/>
            <a:ext cx="8520600" cy="729300"/>
            <a:chOff x="336000" y="1540275"/>
            <a:chExt cx="8520600" cy="729300"/>
          </a:xfrm>
        </p:grpSpPr>
        <p:sp>
          <p:nvSpPr>
            <p:cNvPr id="129" name="Google Shape;129;p19"/>
            <p:cNvSpPr/>
            <p:nvPr/>
          </p:nvSpPr>
          <p:spPr>
            <a:xfrm>
              <a:off x="336000" y="1540275"/>
              <a:ext cx="8520600" cy="729300"/>
            </a:xfrm>
            <a:prstGeom prst="rect">
              <a:avLst/>
            </a:prstGeom>
            <a:solidFill>
              <a:srgbClr val="EAD1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9"/>
            <p:cNvSpPr txBox="1"/>
            <p:nvPr/>
          </p:nvSpPr>
          <p:spPr>
            <a:xfrm>
              <a:off x="336000" y="1689375"/>
              <a:ext cx="1122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Chris Pratt</a:t>
              </a:r>
              <a:endParaRPr/>
            </a:p>
          </p:txBody>
        </p:sp>
        <p:sp>
          <p:nvSpPr>
            <p:cNvPr id="131" name="Google Shape;131;p19"/>
            <p:cNvSpPr txBox="1"/>
            <p:nvPr/>
          </p:nvSpPr>
          <p:spPr>
            <a:xfrm>
              <a:off x="2340425" y="1547775"/>
              <a:ext cx="6439500" cy="7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b="1" lang="en" sz="1600">
                  <a:solidFill>
                    <a:schemeClr val="accent1"/>
                  </a:solidFill>
                  <a:latin typeface="Roboto"/>
                  <a:ea typeface="Roboto"/>
                  <a:cs typeface="Roboto"/>
                  <a:sym typeface="Roboto"/>
                </a:rPr>
                <a:t>Bryce Dallas Howard</a:t>
              </a: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, Vincent D'Onofrio, Will Ferrell, Joel Edgerton, Bradley Cooper</a:t>
              </a:r>
              <a:endParaRPr/>
            </a:p>
          </p:txBody>
        </p:sp>
      </p:grpSp>
      <p:sp>
        <p:nvSpPr>
          <p:cNvPr id="132" name="Google Shape;132;p19"/>
          <p:cNvSpPr/>
          <p:nvPr/>
        </p:nvSpPr>
        <p:spPr>
          <a:xfrm>
            <a:off x="336000" y="2550288"/>
            <a:ext cx="8520600" cy="7293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9"/>
          <p:cNvSpPr txBox="1"/>
          <p:nvPr/>
        </p:nvSpPr>
        <p:spPr>
          <a:xfrm>
            <a:off x="336000" y="2550300"/>
            <a:ext cx="19173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Bryce Dallas Howard</a:t>
            </a:r>
            <a:endParaRPr/>
          </a:p>
        </p:txBody>
      </p:sp>
      <p:sp>
        <p:nvSpPr>
          <p:cNvPr id="134" name="Google Shape;134;p19"/>
          <p:cNvSpPr txBox="1"/>
          <p:nvPr/>
        </p:nvSpPr>
        <p:spPr>
          <a:xfrm>
            <a:off x="2340425" y="2557788"/>
            <a:ext cx="64395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Emma Stone, Anna Kendrick, Seth Rogen, Chris Pratt, Paul Giamatti, Robert Redford, Jeffrey Wright, Viola Davis</a:t>
            </a:r>
            <a:endParaRPr/>
          </a:p>
        </p:txBody>
      </p:sp>
      <p:sp>
        <p:nvSpPr>
          <p:cNvPr id="135" name="Google Shape;135;p19"/>
          <p:cNvSpPr txBox="1"/>
          <p:nvPr>
            <p:ph idx="1" type="body"/>
          </p:nvPr>
        </p:nvSpPr>
        <p:spPr>
          <a:xfrm>
            <a:off x="311700" y="4443000"/>
            <a:ext cx="5301000" cy="3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Search for “Brad Pitt” starting from “Chris Pratt”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136" name="Google Shape;136;p19"/>
          <p:cNvCxnSpPr>
            <a:endCxn id="133" idx="0"/>
          </p:cNvCxnSpPr>
          <p:nvPr/>
        </p:nvCxnSpPr>
        <p:spPr>
          <a:xfrm flipH="1">
            <a:off x="1294650" y="1905000"/>
            <a:ext cx="1045800" cy="645300"/>
          </a:xfrm>
          <a:prstGeom prst="straightConnector1">
            <a:avLst/>
          </a:prstGeom>
          <a:noFill/>
          <a:ln cap="flat" cmpd="sng" w="38100">
            <a:solidFill>
              <a:schemeClr val="accent3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Adjacency Lists</a:t>
            </a:r>
            <a:endParaRPr/>
          </a:p>
        </p:txBody>
      </p:sp>
      <p:sp>
        <p:nvSpPr>
          <p:cNvPr id="142" name="Google Shape;142;p20"/>
          <p:cNvSpPr txBox="1"/>
          <p:nvPr>
            <p:ph idx="1" type="body"/>
          </p:nvPr>
        </p:nvSpPr>
        <p:spPr>
          <a:xfrm>
            <a:off x="311700" y="1144275"/>
            <a:ext cx="1122300" cy="3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Key</a:t>
            </a:r>
            <a:endParaRPr b="1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43" name="Google Shape;143;p20"/>
          <p:cNvSpPr txBox="1"/>
          <p:nvPr>
            <p:ph idx="1" type="body"/>
          </p:nvPr>
        </p:nvSpPr>
        <p:spPr>
          <a:xfrm>
            <a:off x="2340425" y="1144275"/>
            <a:ext cx="6516300" cy="3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Values</a:t>
            </a:r>
            <a:endParaRPr b="1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grpSp>
        <p:nvGrpSpPr>
          <p:cNvPr id="144" name="Google Shape;144;p20"/>
          <p:cNvGrpSpPr/>
          <p:nvPr/>
        </p:nvGrpSpPr>
        <p:grpSpPr>
          <a:xfrm>
            <a:off x="305563" y="3560300"/>
            <a:ext cx="8532875" cy="729300"/>
            <a:chOff x="311700" y="2388625"/>
            <a:chExt cx="8532875" cy="729300"/>
          </a:xfrm>
        </p:grpSpPr>
        <p:sp>
          <p:nvSpPr>
            <p:cNvPr id="145" name="Google Shape;145;p20"/>
            <p:cNvSpPr/>
            <p:nvPr/>
          </p:nvSpPr>
          <p:spPr>
            <a:xfrm>
              <a:off x="311700" y="2388625"/>
              <a:ext cx="8520600" cy="729300"/>
            </a:xfrm>
            <a:prstGeom prst="rect">
              <a:avLst/>
            </a:prstGeom>
            <a:solidFill>
              <a:srgbClr val="D9D2E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20"/>
            <p:cNvSpPr txBox="1"/>
            <p:nvPr/>
          </p:nvSpPr>
          <p:spPr>
            <a:xfrm>
              <a:off x="2352575" y="2396125"/>
              <a:ext cx="6492000" cy="7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Mark Wahlberg, Eva Mendes, Will Arnett, Sacha Baron Cohen,Elizabeth Banks, Brad Pitt</a:t>
              </a:r>
              <a:endParaRPr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  <p:sp>
          <p:nvSpPr>
            <p:cNvPr id="147" name="Google Shape;147;p20"/>
            <p:cNvSpPr txBox="1"/>
            <p:nvPr/>
          </p:nvSpPr>
          <p:spPr>
            <a:xfrm>
              <a:off x="360525" y="2537725"/>
              <a:ext cx="156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Will Ferrell</a:t>
              </a:r>
              <a:endParaRPr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grpSp>
        <p:nvGrpSpPr>
          <p:cNvPr id="148" name="Google Shape;148;p20"/>
          <p:cNvGrpSpPr/>
          <p:nvPr/>
        </p:nvGrpSpPr>
        <p:grpSpPr>
          <a:xfrm>
            <a:off x="336000" y="1540275"/>
            <a:ext cx="8520600" cy="729300"/>
            <a:chOff x="336000" y="1540275"/>
            <a:chExt cx="8520600" cy="729300"/>
          </a:xfrm>
        </p:grpSpPr>
        <p:sp>
          <p:nvSpPr>
            <p:cNvPr id="149" name="Google Shape;149;p20"/>
            <p:cNvSpPr/>
            <p:nvPr/>
          </p:nvSpPr>
          <p:spPr>
            <a:xfrm>
              <a:off x="336000" y="1540275"/>
              <a:ext cx="8520600" cy="729300"/>
            </a:xfrm>
            <a:prstGeom prst="rect">
              <a:avLst/>
            </a:prstGeom>
            <a:solidFill>
              <a:srgbClr val="EAD1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20"/>
            <p:cNvSpPr txBox="1"/>
            <p:nvPr/>
          </p:nvSpPr>
          <p:spPr>
            <a:xfrm>
              <a:off x="336000" y="1689375"/>
              <a:ext cx="1122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Chris Pratt</a:t>
              </a:r>
              <a:endParaRPr/>
            </a:p>
          </p:txBody>
        </p:sp>
        <p:sp>
          <p:nvSpPr>
            <p:cNvPr id="151" name="Google Shape;151;p20"/>
            <p:cNvSpPr txBox="1"/>
            <p:nvPr/>
          </p:nvSpPr>
          <p:spPr>
            <a:xfrm>
              <a:off x="2340425" y="1547775"/>
              <a:ext cx="6439500" cy="7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Bryce Dallas Howard</a:t>
              </a: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, </a:t>
              </a:r>
              <a:r>
                <a:rPr b="1" lang="en" sz="1600">
                  <a:solidFill>
                    <a:schemeClr val="accent1"/>
                  </a:solidFill>
                  <a:latin typeface="Roboto"/>
                  <a:ea typeface="Roboto"/>
                  <a:cs typeface="Roboto"/>
                  <a:sym typeface="Roboto"/>
                </a:rPr>
                <a:t>Vincent D'Onofrio,</a:t>
              </a: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 Will Ferrell, Joel Edgerton, Bradley Cooper</a:t>
              </a:r>
              <a:endParaRPr/>
            </a:p>
          </p:txBody>
        </p:sp>
      </p:grpSp>
      <p:sp>
        <p:nvSpPr>
          <p:cNvPr id="152" name="Google Shape;152;p20"/>
          <p:cNvSpPr/>
          <p:nvPr/>
        </p:nvSpPr>
        <p:spPr>
          <a:xfrm>
            <a:off x="336000" y="2550288"/>
            <a:ext cx="8520600" cy="7293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0"/>
          <p:cNvSpPr txBox="1"/>
          <p:nvPr/>
        </p:nvSpPr>
        <p:spPr>
          <a:xfrm>
            <a:off x="336000" y="2550300"/>
            <a:ext cx="19173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Bryce Dallas Howard</a:t>
            </a:r>
            <a:endParaRPr/>
          </a:p>
        </p:txBody>
      </p:sp>
      <p:sp>
        <p:nvSpPr>
          <p:cNvPr id="154" name="Google Shape;154;p20"/>
          <p:cNvSpPr txBox="1"/>
          <p:nvPr/>
        </p:nvSpPr>
        <p:spPr>
          <a:xfrm>
            <a:off x="2340425" y="2557788"/>
            <a:ext cx="64395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Emma Stone, Anna Kendrick, Seth Rogen, Chris Pratt, Paul Giamatti, Robert Redford, Jeffrey Wright, Viola Davis</a:t>
            </a:r>
            <a:endParaRPr/>
          </a:p>
        </p:txBody>
      </p:sp>
      <p:sp>
        <p:nvSpPr>
          <p:cNvPr id="155" name="Google Shape;155;p20"/>
          <p:cNvSpPr txBox="1"/>
          <p:nvPr>
            <p:ph idx="1" type="body"/>
          </p:nvPr>
        </p:nvSpPr>
        <p:spPr>
          <a:xfrm>
            <a:off x="311700" y="4443000"/>
            <a:ext cx="5301000" cy="3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Search for “Brad Pitt” starting from “Chris Pratt”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Adjacency Lists</a:t>
            </a:r>
            <a:endParaRPr/>
          </a:p>
        </p:txBody>
      </p:sp>
      <p:sp>
        <p:nvSpPr>
          <p:cNvPr id="161" name="Google Shape;161;p21"/>
          <p:cNvSpPr txBox="1"/>
          <p:nvPr>
            <p:ph idx="1" type="body"/>
          </p:nvPr>
        </p:nvSpPr>
        <p:spPr>
          <a:xfrm>
            <a:off x="311700" y="1144275"/>
            <a:ext cx="1122300" cy="3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Key</a:t>
            </a:r>
            <a:endParaRPr b="1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162" name="Google Shape;162;p21"/>
          <p:cNvSpPr txBox="1"/>
          <p:nvPr>
            <p:ph idx="1" type="body"/>
          </p:nvPr>
        </p:nvSpPr>
        <p:spPr>
          <a:xfrm>
            <a:off x="2340425" y="1144275"/>
            <a:ext cx="6516300" cy="3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Values</a:t>
            </a:r>
            <a:endParaRPr b="1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  <p:grpSp>
        <p:nvGrpSpPr>
          <p:cNvPr id="163" name="Google Shape;163;p21"/>
          <p:cNvGrpSpPr/>
          <p:nvPr/>
        </p:nvGrpSpPr>
        <p:grpSpPr>
          <a:xfrm>
            <a:off x="305563" y="3560300"/>
            <a:ext cx="8532875" cy="729300"/>
            <a:chOff x="311700" y="2388625"/>
            <a:chExt cx="8532875" cy="729300"/>
          </a:xfrm>
        </p:grpSpPr>
        <p:sp>
          <p:nvSpPr>
            <p:cNvPr id="164" name="Google Shape;164;p21"/>
            <p:cNvSpPr/>
            <p:nvPr/>
          </p:nvSpPr>
          <p:spPr>
            <a:xfrm>
              <a:off x="311700" y="2388625"/>
              <a:ext cx="8520600" cy="729300"/>
            </a:xfrm>
            <a:prstGeom prst="rect">
              <a:avLst/>
            </a:prstGeom>
            <a:solidFill>
              <a:srgbClr val="D9D2E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21"/>
            <p:cNvSpPr txBox="1"/>
            <p:nvPr/>
          </p:nvSpPr>
          <p:spPr>
            <a:xfrm>
              <a:off x="2352575" y="2396125"/>
              <a:ext cx="6492000" cy="7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Mark Wahlberg, Eva Mendes, Will Arnett, Sacha Baron Cohen,Elizabeth Banks, </a:t>
              </a:r>
              <a:r>
                <a:rPr b="1" lang="en" sz="1600">
                  <a:solidFill>
                    <a:schemeClr val="accent1"/>
                  </a:solidFill>
                  <a:latin typeface="Roboto"/>
                  <a:ea typeface="Roboto"/>
                  <a:cs typeface="Roboto"/>
                  <a:sym typeface="Roboto"/>
                </a:rPr>
                <a:t>Brad Pitt</a:t>
              </a:r>
              <a:endParaRPr b="1" sz="16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66" name="Google Shape;166;p21"/>
            <p:cNvSpPr txBox="1"/>
            <p:nvPr/>
          </p:nvSpPr>
          <p:spPr>
            <a:xfrm>
              <a:off x="360525" y="2537725"/>
              <a:ext cx="1560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Will Ferrell</a:t>
              </a:r>
              <a:endParaRPr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endParaRPr>
            </a:p>
          </p:txBody>
        </p:sp>
      </p:grpSp>
      <p:grpSp>
        <p:nvGrpSpPr>
          <p:cNvPr id="167" name="Google Shape;167;p21"/>
          <p:cNvGrpSpPr/>
          <p:nvPr/>
        </p:nvGrpSpPr>
        <p:grpSpPr>
          <a:xfrm>
            <a:off x="336000" y="1540275"/>
            <a:ext cx="8520600" cy="729300"/>
            <a:chOff x="336000" y="1540275"/>
            <a:chExt cx="8520600" cy="729300"/>
          </a:xfrm>
        </p:grpSpPr>
        <p:sp>
          <p:nvSpPr>
            <p:cNvPr id="168" name="Google Shape;168;p21"/>
            <p:cNvSpPr/>
            <p:nvPr/>
          </p:nvSpPr>
          <p:spPr>
            <a:xfrm>
              <a:off x="336000" y="1540275"/>
              <a:ext cx="8520600" cy="729300"/>
            </a:xfrm>
            <a:prstGeom prst="rect">
              <a:avLst/>
            </a:prstGeom>
            <a:solidFill>
              <a:srgbClr val="EAD1D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21"/>
            <p:cNvSpPr txBox="1"/>
            <p:nvPr/>
          </p:nvSpPr>
          <p:spPr>
            <a:xfrm>
              <a:off x="336000" y="1689375"/>
              <a:ext cx="11223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Chris Pratt</a:t>
              </a:r>
              <a:endParaRPr/>
            </a:p>
          </p:txBody>
        </p:sp>
        <p:sp>
          <p:nvSpPr>
            <p:cNvPr id="170" name="Google Shape;170;p21"/>
            <p:cNvSpPr txBox="1"/>
            <p:nvPr/>
          </p:nvSpPr>
          <p:spPr>
            <a:xfrm>
              <a:off x="2340425" y="1547775"/>
              <a:ext cx="6439500" cy="7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800"/>
                </a:spcAft>
                <a:buNone/>
              </a:pP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Bryce Dallas Howard, </a:t>
              </a: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Vincent D'Onofrio,</a:t>
              </a: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 </a:t>
              </a:r>
              <a:r>
                <a:rPr b="1" lang="en" sz="1600">
                  <a:solidFill>
                    <a:schemeClr val="accent1"/>
                  </a:solidFill>
                  <a:latin typeface="Roboto"/>
                  <a:ea typeface="Roboto"/>
                  <a:cs typeface="Roboto"/>
                  <a:sym typeface="Roboto"/>
                </a:rPr>
                <a:t>Will Ferrell</a:t>
              </a:r>
              <a:r>
                <a:rPr lang="en" sz="1600">
                  <a:solidFill>
                    <a:schemeClr val="dk2"/>
                  </a:solidFill>
                  <a:latin typeface="Roboto Light"/>
                  <a:ea typeface="Roboto Light"/>
                  <a:cs typeface="Roboto Light"/>
                  <a:sym typeface="Roboto Light"/>
                </a:rPr>
                <a:t>, Joel Edgerton, Bradley Cooper</a:t>
              </a:r>
              <a:endParaRPr/>
            </a:p>
          </p:txBody>
        </p:sp>
      </p:grpSp>
      <p:sp>
        <p:nvSpPr>
          <p:cNvPr id="171" name="Google Shape;171;p21"/>
          <p:cNvSpPr/>
          <p:nvPr/>
        </p:nvSpPr>
        <p:spPr>
          <a:xfrm>
            <a:off x="336000" y="2550288"/>
            <a:ext cx="8520600" cy="7293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1"/>
          <p:cNvSpPr txBox="1"/>
          <p:nvPr/>
        </p:nvSpPr>
        <p:spPr>
          <a:xfrm>
            <a:off x="336000" y="2550300"/>
            <a:ext cx="19173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Bryce Dallas Howard</a:t>
            </a:r>
            <a:endParaRPr/>
          </a:p>
        </p:txBody>
      </p:sp>
      <p:sp>
        <p:nvSpPr>
          <p:cNvPr id="173" name="Google Shape;173;p21"/>
          <p:cNvSpPr txBox="1"/>
          <p:nvPr/>
        </p:nvSpPr>
        <p:spPr>
          <a:xfrm>
            <a:off x="2340425" y="2557788"/>
            <a:ext cx="64395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Emma Stone, Anna Kendrick, Seth Rogen, Chris Pratt, Paul Giamatti, Robert Redford, Jeffrey Wright, Viola Davis, Will Ferrell</a:t>
            </a:r>
            <a:endParaRPr/>
          </a:p>
        </p:txBody>
      </p:sp>
      <p:cxnSp>
        <p:nvCxnSpPr>
          <p:cNvPr id="174" name="Google Shape;174;p21"/>
          <p:cNvCxnSpPr>
            <a:endCxn id="166" idx="0"/>
          </p:cNvCxnSpPr>
          <p:nvPr/>
        </p:nvCxnSpPr>
        <p:spPr>
          <a:xfrm flipH="1">
            <a:off x="1134388" y="1850900"/>
            <a:ext cx="4863300" cy="1858500"/>
          </a:xfrm>
          <a:prstGeom prst="straightConnector1">
            <a:avLst/>
          </a:prstGeom>
          <a:noFill/>
          <a:ln cap="flat" cmpd="sng" w="38100">
            <a:solidFill>
              <a:schemeClr val="accent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5" name="Google Shape;175;p21"/>
          <p:cNvSpPr txBox="1"/>
          <p:nvPr>
            <p:ph idx="1" type="body"/>
          </p:nvPr>
        </p:nvSpPr>
        <p:spPr>
          <a:xfrm>
            <a:off x="311700" y="4443000"/>
            <a:ext cx="5301000" cy="3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Search for “Brad Pitt” starting from “Chris Pratt”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t/>
            </a:r>
            <a:endParaRPr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6E3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search(start, target)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queue = { start }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while queue not empty: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vertex = remove_first(queue)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for each neighbor of vertex: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add neighbor to end of queue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			if neighbor == target: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800"/>
              </a:spcBef>
              <a:spcAft>
                <a:spcPts val="800"/>
              </a:spcAft>
              <a:buNone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				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one!</a:t>
            </a:r>
            <a:endParaRPr b="1"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1" name="Google Shape;18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Breadth First Search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ectur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F0ECF8"/>
      </a:lt2>
      <a:accent1>
        <a:srgbClr val="4B2E83"/>
      </a:accent1>
      <a:accent2>
        <a:srgbClr val="C04E36"/>
      </a:accent2>
      <a:accent3>
        <a:srgbClr val="278B4C"/>
      </a:accent3>
      <a:accent4>
        <a:srgbClr val="C0AE36"/>
      </a:accent4>
      <a:accent5>
        <a:srgbClr val="B7A57A"/>
      </a:accent5>
      <a:accent6>
        <a:srgbClr val="85754D"/>
      </a:accent6>
      <a:hlink>
        <a:srgbClr val="4B2E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